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0"/>
  </p:notesMasterIdLst>
  <p:sldIdLst>
    <p:sldId id="811" r:id="rId5"/>
    <p:sldId id="5962" r:id="rId6"/>
    <p:sldId id="5933" r:id="rId7"/>
    <p:sldId id="5930" r:id="rId8"/>
    <p:sldId id="5969" r:id="rId9"/>
    <p:sldId id="5956" r:id="rId10"/>
    <p:sldId id="5968" r:id="rId11"/>
    <p:sldId id="5977" r:id="rId12"/>
    <p:sldId id="5937" r:id="rId13"/>
    <p:sldId id="5978" r:id="rId14"/>
    <p:sldId id="5939" r:id="rId15"/>
    <p:sldId id="5960" r:id="rId16"/>
    <p:sldId id="5944" r:id="rId17"/>
    <p:sldId id="5976" r:id="rId18"/>
    <p:sldId id="5961" r:id="rId19"/>
  </p:sldIdLst>
  <p:sldSz cx="12192000" cy="6858000"/>
  <p:notesSz cx="6888163" cy="10021888"/>
  <p:embeddedFontLst>
    <p:embeddedFont>
      <p:font typeface="Montserrat" panose="00000500000000000000" pitchFamily="2" charset="0"/>
      <p:regular r:id="rId21"/>
      <p:bold r:id="rId22"/>
      <p:italic r:id="rId23"/>
      <p:boldItalic r:id="rId24"/>
    </p:embeddedFont>
    <p:embeddedFont>
      <p:font typeface="Montserrat Light" panose="00000400000000000000" pitchFamily="2" charset="0"/>
      <p:regular r:id="rId25"/>
      <p:italic r:id="rId26"/>
    </p:embeddedFont>
    <p:embeddedFont>
      <p:font typeface="Montserrat SemiBold" panose="00000700000000000000" pitchFamily="2" charset="0"/>
      <p:regular r:id="rId27"/>
      <p:bold r:id="rId28"/>
      <p:italic r:id="rId29"/>
      <p:boldItalic r:id="rId30"/>
    </p:embeddedFont>
    <p:embeddedFont>
      <p:font typeface="Webdings" panose="05030102010509060703" pitchFamily="18" charset="2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7CC"/>
    <a:srgbClr val="15315A"/>
    <a:srgbClr val="F37A1F"/>
    <a:srgbClr val="ED8017"/>
    <a:srgbClr val="FDD748"/>
    <a:srgbClr val="F7E8C9"/>
    <a:srgbClr val="F8B33D"/>
    <a:srgbClr val="0079C4"/>
    <a:srgbClr val="F27A20"/>
    <a:srgbClr val="514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7F97E1-9450-47B4-9490-198DB33986CE}" v="12" dt="2026-01-26T09:30:23.0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26/01/2026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805B5-638A-108D-537C-C8612B0D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22CAA4-F73E-AC9C-E825-4A580B7AE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42F9BA-BCE1-1149-35BB-B43ED5F8A9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C8139-D453-806B-B391-E97117703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71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74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/>
              <a:t>DCUSA Digitalisation Development Group (DDDG)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397244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9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4B8C7-600C-7871-1860-64C517117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C4E6-89FC-AFD6-C2FC-307439BF7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FEEDBACK FROM THE WEBSITE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F62238-2225-CFEA-6C34-D230A272D7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53"/>
          <a:stretch>
            <a:fillRect/>
          </a:stretch>
        </p:blipFill>
        <p:spPr>
          <a:xfrm>
            <a:off x="514550" y="1197864"/>
            <a:ext cx="10131229" cy="312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1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C65FE-7EE4-C63B-ED77-83C7B254D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CC0939-53A7-7F92-2060-B467648B0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FEEDBACK FROM THE WEBSITE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AC47489-4375-DCCF-AFF9-19A3A0849A0D}"/>
              </a:ext>
            </a:extLst>
          </p:cNvPr>
          <p:cNvGrpSpPr/>
          <p:nvPr/>
        </p:nvGrpSpPr>
        <p:grpSpPr>
          <a:xfrm>
            <a:off x="1782772" y="1157672"/>
            <a:ext cx="7968216" cy="4830304"/>
            <a:chOff x="1298140" y="1267400"/>
            <a:chExt cx="7968216" cy="483030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783E1A6-700F-1D67-9176-B9C2F8C77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8140" y="3767328"/>
              <a:ext cx="7923279" cy="233037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29AD7E4-2896-5251-1A71-9F40E13D7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428" y="1267400"/>
              <a:ext cx="7949928" cy="261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8795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F79F-76D0-5FF1-76AD-822ECCFD4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FF0E2E-D60C-35F8-33D1-8F223C08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596" y="2972658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IMPROVEMENTS FROM ATTENDEES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1284273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8090C-4E7F-4252-07C2-6C8446D01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86A028-3528-B5EA-D3A4-F2F63C41D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AOB</a:t>
            </a:r>
          </a:p>
        </p:txBody>
      </p:sp>
    </p:spTree>
    <p:extLst>
      <p:ext uri="{BB962C8B-B14F-4D97-AF65-F5344CB8AC3E}">
        <p14:creationId xmlns:p14="http://schemas.microsoft.com/office/powerpoint/2010/main" val="118411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A49D0-3BE1-BC2D-BCA6-D7B974BA1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B452E43-AD31-7955-C942-874FD1E10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ARCHIVE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3547874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7E56B-C8F3-F2AE-45C9-07E540047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5DA2EB-29E4-64D7-DD43-E655DA4B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DAC8C1-30E6-E81F-DB2F-F2EA2C94A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332036"/>
              </p:ext>
            </p:extLst>
          </p:nvPr>
        </p:nvGraphicFramePr>
        <p:xfrm>
          <a:off x="1098804" y="1065106"/>
          <a:ext cx="9994391" cy="5125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0111">
                  <a:extLst>
                    <a:ext uri="{9D8B030D-6E8A-4147-A177-3AD203B41FA5}">
                      <a16:colId xmlns:a16="http://schemas.microsoft.com/office/drawing/2014/main" val="1290630387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444529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787511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402129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14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Dashboard Icon for Logged-In Users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Use and formatting of 'DCP' across the website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23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796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Unified Lightweight API Layer for Datasets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  <a:r>
                        <a:rPr lang="en-GB" sz="18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 Nov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396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756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All Tables View Persistence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Support for Search Icons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Enhanced Display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CP Link to Document Version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Clean Up Escalations Contacts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829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Consolidate Matter Type Filters into a Dropdown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Add Status Filter for CP Lifecycle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Clarify CP Stage Definitions via Button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833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069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Add Filter by Impacted Party Type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062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4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DDDG EXISTS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901625" y="1721481"/>
            <a:ext cx="9484580" cy="212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Review feedback </a:t>
            </a:r>
            <a:r>
              <a:rPr lang="en-GB" dirty="0">
                <a:solidFill>
                  <a:schemeClr val="accent3"/>
                </a:solidFill>
              </a:rPr>
              <a:t>and discuss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new ideas </a:t>
            </a:r>
            <a:r>
              <a:rPr lang="en-GB" dirty="0">
                <a:solidFill>
                  <a:schemeClr val="accent3"/>
                </a:solidFill>
              </a:rPr>
              <a:t>concerning improvements to the DCUSA website and digital services.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GB" b="1" dirty="0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We are here 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assess the merit </a:t>
            </a:r>
            <a:r>
              <a:rPr lang="en-GB" dirty="0">
                <a:solidFill>
                  <a:schemeClr val="accent3"/>
                </a:solidFill>
              </a:rPr>
              <a:t>of these ideas</a:t>
            </a:r>
            <a:r>
              <a:rPr lang="en-GB" dirty="0">
                <a:solidFill>
                  <a:schemeClr val="accent3"/>
                </a:solidFill>
                <a:latin typeface="Montserrat" panose="00000500000000000000" pitchFamily="2" charset="0"/>
              </a:rPr>
              <a:t>,</a:t>
            </a:r>
            <a:r>
              <a:rPr lang="en-GB" dirty="0">
                <a:solidFill>
                  <a:schemeClr val="accent3"/>
                </a:solidFill>
              </a:rPr>
              <a:t> and help turn ideas into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real developments</a:t>
            </a:r>
          </a:p>
        </p:txBody>
      </p:sp>
    </p:spTree>
    <p:extLst>
      <p:ext uri="{BB962C8B-B14F-4D97-AF65-F5344CB8AC3E}">
        <p14:creationId xmlns:p14="http://schemas.microsoft.com/office/powerpoint/2010/main" val="44043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7C4A-801E-5328-C244-8CD8590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E5897-106C-A4D8-4CD4-0D0CEEB1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IT WORKS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E153A-48F6-D8EF-4F66-8605255B6AAD}"/>
              </a:ext>
            </a:extLst>
          </p:cNvPr>
          <p:cNvSpPr/>
          <p:nvPr/>
        </p:nvSpPr>
        <p:spPr>
          <a:xfrm>
            <a:off x="940280" y="2475781"/>
            <a:ext cx="2268748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Discuss Ideas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B054293-A322-296C-D74C-07228E39FF5E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3947978" y="2924353"/>
            <a:ext cx="457199" cy="1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5BD513D-782C-0D7B-EAED-06A5B3447989}"/>
              </a:ext>
            </a:extLst>
          </p:cNvPr>
          <p:cNvSpPr/>
          <p:nvPr/>
        </p:nvSpPr>
        <p:spPr>
          <a:xfrm>
            <a:off x="4554748" y="2484408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Define What’s Needed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DDAC40-101D-D229-A410-971785F4ECF7}"/>
              </a:ext>
            </a:extLst>
          </p:cNvPr>
          <p:cNvSpPr/>
          <p:nvPr/>
        </p:nvSpPr>
        <p:spPr>
          <a:xfrm>
            <a:off x="8169216" y="2467154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Consult Tech Experts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5AEA13-9D4A-CD9F-CF0C-74B6A40D0CAD}"/>
              </a:ext>
            </a:extLst>
          </p:cNvPr>
          <p:cNvCxnSpPr>
            <a:cxnSpLocks/>
          </p:cNvCxnSpPr>
          <p:nvPr/>
        </p:nvCxnSpPr>
        <p:spPr>
          <a:xfrm>
            <a:off x="7134047" y="2924354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D9CA3C-BD7C-AE0B-6239-F467A906194C}"/>
              </a:ext>
            </a:extLst>
          </p:cNvPr>
          <p:cNvCxnSpPr>
            <a:cxnSpLocks/>
          </p:cNvCxnSpPr>
          <p:nvPr/>
        </p:nvCxnSpPr>
        <p:spPr>
          <a:xfrm rot="5400000">
            <a:off x="8936967" y="3907767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9A02FB-C665-24EC-9099-DE8C2B522A8A}"/>
              </a:ext>
            </a:extLst>
          </p:cNvPr>
          <p:cNvSpPr/>
          <p:nvPr/>
        </p:nvSpPr>
        <p:spPr>
          <a:xfrm>
            <a:off x="8169216" y="4442607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Estimate Effort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6A63185-C164-97B6-40A1-0F67D0D596A2}"/>
              </a:ext>
            </a:extLst>
          </p:cNvPr>
          <p:cNvCxnSpPr>
            <a:cxnSpLocks/>
          </p:cNvCxnSpPr>
          <p:nvPr/>
        </p:nvCxnSpPr>
        <p:spPr>
          <a:xfrm flipH="1">
            <a:off x="7134047" y="4895493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4AAB14C-2F12-1E17-DC03-071288E655B8}"/>
              </a:ext>
            </a:extLst>
          </p:cNvPr>
          <p:cNvSpPr/>
          <p:nvPr/>
        </p:nvSpPr>
        <p:spPr>
          <a:xfrm>
            <a:off x="4610819" y="4446920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Get Approval</a:t>
            </a:r>
          </a:p>
        </p:txBody>
      </p:sp>
      <p:pic>
        <p:nvPicPr>
          <p:cNvPr id="16" name="Graphic 15" descr="Badge Tick with solid fill">
            <a:extLst>
              <a:ext uri="{FF2B5EF4-FFF2-40B4-BE49-F238E27FC236}">
                <a16:creationId xmlns:a16="http://schemas.microsoft.com/office/drawing/2014/main" id="{DE693A56-FD6F-DFA8-B1F3-12D68B0BB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4131" y="2622430"/>
            <a:ext cx="603847" cy="603847"/>
          </a:xfrm>
          <a:prstGeom prst="rect">
            <a:avLst/>
          </a:prstGeom>
        </p:spPr>
      </p:pic>
      <p:pic>
        <p:nvPicPr>
          <p:cNvPr id="19" name="Graphic 18" descr="Badge Tick with solid fill">
            <a:extLst>
              <a:ext uri="{FF2B5EF4-FFF2-40B4-BE49-F238E27FC236}">
                <a16:creationId xmlns:a16="http://schemas.microsoft.com/office/drawing/2014/main" id="{94C3B895-46DF-D0E6-A30D-28E75CEBF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91876" y="4664417"/>
            <a:ext cx="603847" cy="603847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E6599D0-4261-F0AE-45BA-198D5E573477}"/>
              </a:ext>
            </a:extLst>
          </p:cNvPr>
          <p:cNvCxnSpPr>
            <a:cxnSpLocks/>
          </p:cNvCxnSpPr>
          <p:nvPr/>
        </p:nvCxnSpPr>
        <p:spPr>
          <a:xfrm flipH="1">
            <a:off x="3460588" y="4966340"/>
            <a:ext cx="452886" cy="0"/>
          </a:xfrm>
          <a:prstGeom prst="straightConnector1">
            <a:avLst/>
          </a:prstGeom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EC58870-F507-43F8-4FA3-F21F7E8FBE75}"/>
              </a:ext>
            </a:extLst>
          </p:cNvPr>
          <p:cNvSpPr/>
          <p:nvPr/>
        </p:nvSpPr>
        <p:spPr>
          <a:xfrm>
            <a:off x="940280" y="4509140"/>
            <a:ext cx="2268748" cy="9144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92D050"/>
                </a:solidFill>
              </a:rPr>
              <a:t>Add to Plan</a:t>
            </a:r>
          </a:p>
        </p:txBody>
      </p:sp>
      <p:pic>
        <p:nvPicPr>
          <p:cNvPr id="26" name="Graphic 25" descr="Garbage with solid fill">
            <a:extLst>
              <a:ext uri="{FF2B5EF4-FFF2-40B4-BE49-F238E27FC236}">
                <a16:creationId xmlns:a16="http://schemas.microsoft.com/office/drawing/2014/main" id="{CAE0B243-7019-39DE-CB06-7FB151B0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60588" y="1593172"/>
            <a:ext cx="376772" cy="376772"/>
          </a:xfrm>
          <a:prstGeom prst="rect">
            <a:avLst/>
          </a:prstGeom>
        </p:spPr>
      </p:pic>
      <p:pic>
        <p:nvPicPr>
          <p:cNvPr id="27" name="Graphic 26" descr="Garbage with solid fill">
            <a:extLst>
              <a:ext uri="{FF2B5EF4-FFF2-40B4-BE49-F238E27FC236}">
                <a16:creationId xmlns:a16="http://schemas.microsoft.com/office/drawing/2014/main" id="{9E95563C-0714-7774-3F7D-AED9F1198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5413" y="5898635"/>
            <a:ext cx="376772" cy="376772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8198C52-6A51-66DD-89DD-B86E563B3A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67356" y="5583450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7DAC5F9-A761-D9AE-E3BE-669B8388A70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422531" y="2320989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A6F31CE-C95C-26CC-9ECF-8E3A84006B2C}"/>
              </a:ext>
            </a:extLst>
          </p:cNvPr>
          <p:cNvCxnSpPr>
            <a:cxnSpLocks/>
          </p:cNvCxnSpPr>
          <p:nvPr/>
        </p:nvCxnSpPr>
        <p:spPr>
          <a:xfrm rot="16200000" flipV="1">
            <a:off x="5378570" y="3963291"/>
            <a:ext cx="724618" cy="8627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81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ACTIONS FROM LAST MEETING</a:t>
            </a:r>
          </a:p>
        </p:txBody>
      </p:sp>
      <p:pic>
        <p:nvPicPr>
          <p:cNvPr id="2" name="Graphic 1" descr="Badge Tick with solid fill">
            <a:extLst>
              <a:ext uri="{FF2B5EF4-FFF2-40B4-BE49-F238E27FC236}">
                <a16:creationId xmlns:a16="http://schemas.microsoft.com/office/drawing/2014/main" id="{4A9F5944-73B9-92FB-0B9A-945052926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18156" y="1915615"/>
            <a:ext cx="603847" cy="603847"/>
          </a:xfrm>
          <a:prstGeom prst="rect">
            <a:avLst/>
          </a:prstGeom>
        </p:spPr>
      </p:pic>
      <p:pic>
        <p:nvPicPr>
          <p:cNvPr id="4" name="Graphic 3" descr="Badge Tick with solid fill">
            <a:extLst>
              <a:ext uri="{FF2B5EF4-FFF2-40B4-BE49-F238E27FC236}">
                <a16:creationId xmlns:a16="http://schemas.microsoft.com/office/drawing/2014/main" id="{D8F3BBE7-13C7-F7E0-B072-D34B54AE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12711" y="2903168"/>
            <a:ext cx="603847" cy="603847"/>
          </a:xfrm>
          <a:prstGeom prst="rect">
            <a:avLst/>
          </a:prstGeom>
        </p:spPr>
      </p:pic>
      <p:pic>
        <p:nvPicPr>
          <p:cNvPr id="6" name="Graphic 5" descr="Badge Tick with solid fill">
            <a:extLst>
              <a:ext uri="{FF2B5EF4-FFF2-40B4-BE49-F238E27FC236}">
                <a16:creationId xmlns:a16="http://schemas.microsoft.com/office/drawing/2014/main" id="{194369AC-1004-B23A-302A-59A02CC77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12710" y="4023188"/>
            <a:ext cx="603847" cy="6038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DF6061-8F48-C73A-DCC7-3EF4D20FE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091" y="1604674"/>
            <a:ext cx="7056004" cy="111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A1A722-2650-5A43-5F00-6A6A974E8E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0081" y="2702386"/>
            <a:ext cx="7050012" cy="1058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F078DFA-590A-A86B-8436-4070BEE6EB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088" y="3751642"/>
            <a:ext cx="7038187" cy="8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6C8AF-4566-5D7E-3D43-114C2CB20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3DE0B58-90A4-8C9E-C91A-3321F2D4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B06B05-9174-2E8A-1073-167A898CE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063250"/>
              </p:ext>
            </p:extLst>
          </p:nvPr>
        </p:nvGraphicFramePr>
        <p:xfrm>
          <a:off x="676656" y="1119970"/>
          <a:ext cx="10297667" cy="530010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83387">
                  <a:extLst>
                    <a:ext uri="{9D8B030D-6E8A-4147-A177-3AD203B41FA5}">
                      <a16:colId xmlns:a16="http://schemas.microsoft.com/office/drawing/2014/main" val="1262446693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706566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327403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285729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858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Remove gridlines across all months in the Release Timeline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862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Sync Tab Positioning On Previous &amp; Next Legal Text Modals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13 Jan 2026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DCUSA Document as a dataset added to the Public REST API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  <a:r>
                        <a:rPr lang="en-GB" sz="18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 Nov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Enable Optional Revision Edits Button to Quick Links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Refine 'Related Committee &amp; Group' Column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67289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906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View Working Group Members on CP Page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13 Jan 2026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7473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908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Admin CSV download of all Working Group Members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13 Jan 2026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869734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909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Copy Row Across Tables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910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Copy Cell Data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979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Issue Document Download Button Functionality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13 Jan 2026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980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Change Register Pagination Scroll to Top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13 Jan 2026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1083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Add Section and Schedule Dividers to DCUSA Document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Done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435071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1147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Enable Search Capability by DCP # in the Change Register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631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Montserrat Light"/>
                          <a:ea typeface="+mn-ea"/>
                          <a:cs typeface="+mn-cs"/>
                        </a:rPr>
                        <a:t>Done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27 Jan 2026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315675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1148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Change Register Filter Options to Align with Column Headers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631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Montserrat Light"/>
                          <a:ea typeface="+mn-ea"/>
                          <a:cs typeface="+mn-cs"/>
                        </a:rPr>
                        <a:t>To Do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729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262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AB8EB-6900-05FF-4BC7-21DCD9CDE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0AD3BB-1CC5-B79E-B386-B3E813F9A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BOARD FEEDBACK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1055229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D384A-C71D-AF3A-8ED1-B60A93B09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9FAB2CC-8D00-5DB8-CFA2-C8AAB3B2A57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22947" y="1350568"/>
            <a:ext cx="4595420" cy="320314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80E6D3B-068E-4F22-7A70-1B7DB66D3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DDDG - APPROVED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D568E1-2D22-4CD2-E5F6-F6B9351CDCEA}"/>
              </a:ext>
            </a:extLst>
          </p:cNvPr>
          <p:cNvSpPr txBox="1"/>
          <p:nvPr/>
        </p:nvSpPr>
        <p:spPr>
          <a:xfrm>
            <a:off x="4580051" y="1350568"/>
            <a:ext cx="638316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1149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581790-F8CD-F1B0-C12F-1DFCE4FBF4D4}"/>
              </a:ext>
            </a:extLst>
          </p:cNvPr>
          <p:cNvSpPr txBox="1"/>
          <p:nvPr/>
        </p:nvSpPr>
        <p:spPr>
          <a:xfrm>
            <a:off x="783108" y="4761781"/>
            <a:ext cx="5312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0.5 day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B342B9-A471-65A6-991A-B3ACCE933CD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39115" y="1285145"/>
            <a:ext cx="4536576" cy="3079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16BADA-7B61-E536-47A7-3D755A28610A}"/>
              </a:ext>
            </a:extLst>
          </p:cNvPr>
          <p:cNvSpPr txBox="1"/>
          <p:nvPr/>
        </p:nvSpPr>
        <p:spPr>
          <a:xfrm>
            <a:off x="6539115" y="4777325"/>
            <a:ext cx="4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 4-5 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0F363C-D14E-DF4C-F1A2-0CC3C5C795CE}"/>
              </a:ext>
            </a:extLst>
          </p:cNvPr>
          <p:cNvSpPr txBox="1"/>
          <p:nvPr/>
        </p:nvSpPr>
        <p:spPr>
          <a:xfrm>
            <a:off x="10448596" y="1285145"/>
            <a:ext cx="627095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1169</a:t>
            </a:r>
          </a:p>
        </p:txBody>
      </p:sp>
    </p:spTree>
    <p:extLst>
      <p:ext uri="{BB962C8B-B14F-4D97-AF65-F5344CB8AC3E}">
        <p14:creationId xmlns:p14="http://schemas.microsoft.com/office/powerpoint/2010/main" val="2496440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A191D-3CEA-FEFC-F7DD-F472A020B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D1ADBE-C6BC-978D-AF5C-62233DE6E4D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1235" y="1350568"/>
            <a:ext cx="4641843" cy="320314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07B4AFB-B517-3C52-0961-E3BCBCE6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DDDG - REJECTED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4C2CF1-9F4A-D866-87CB-D8ECD0454234}"/>
              </a:ext>
            </a:extLst>
          </p:cNvPr>
          <p:cNvSpPr txBox="1"/>
          <p:nvPr/>
        </p:nvSpPr>
        <p:spPr>
          <a:xfrm>
            <a:off x="4644762" y="1350568"/>
            <a:ext cx="633507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1168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315C1D-EE77-0217-5D83-75F45279E3A0}"/>
              </a:ext>
            </a:extLst>
          </p:cNvPr>
          <p:cNvSpPr txBox="1"/>
          <p:nvPr/>
        </p:nvSpPr>
        <p:spPr>
          <a:xfrm>
            <a:off x="783108" y="4761781"/>
            <a:ext cx="5312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5+ day</a:t>
            </a:r>
          </a:p>
        </p:txBody>
      </p:sp>
    </p:spTree>
    <p:extLst>
      <p:ext uri="{BB962C8B-B14F-4D97-AF65-F5344CB8AC3E}">
        <p14:creationId xmlns:p14="http://schemas.microsoft.com/office/powerpoint/2010/main" val="69252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EA25-3C51-1D06-26D7-936C5CB61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785548-5E9E-E904-0BBE-054A86F2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FEEDBACK FROM THE WEBSITE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385827709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7935acf3a188f3e12c9356f6ab369fd8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506b5d9c917c94625e4e98f9e5870325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Props1.xml><?xml version="1.0" encoding="utf-8"?>
<ds:datastoreItem xmlns:ds="http://schemas.openxmlformats.org/officeDocument/2006/customXml" ds:itemID="{2683D556-8A82-4DE0-8EFE-A0CE49953650}"/>
</file>

<file path=customXml/itemProps2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8E77C1-0ECF-4167-A065-B02BB4CC45B2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34dcc522-f0dc-479d-aa4e-9739e4c0f1af"/>
    <ds:schemaRef ds:uri="c96c3749-1d7e-4169-936e-61bf0771b9d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992</TotalTime>
  <Words>442</Words>
  <Application>Microsoft Office PowerPoint</Application>
  <PresentationFormat>Widescreen</PresentationFormat>
  <Paragraphs>147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Montserrat</vt:lpstr>
      <vt:lpstr>Montserrat SemiBold</vt:lpstr>
      <vt:lpstr>Calibri</vt:lpstr>
      <vt:lpstr>Arial</vt:lpstr>
      <vt:lpstr>Webdings</vt:lpstr>
      <vt:lpstr>Montserrat Light</vt:lpstr>
      <vt:lpstr>5_Office Theme</vt:lpstr>
      <vt:lpstr>PowerPoint Presentation</vt:lpstr>
      <vt:lpstr>WHY DDDG EXISTS</vt:lpstr>
      <vt:lpstr>HOW IT WORKS</vt:lpstr>
      <vt:lpstr>ACTIONS FROM LAST MEETING</vt:lpstr>
      <vt:lpstr>DEVELOPMENT LOG</vt:lpstr>
      <vt:lpstr>BOARD FEEDBACK</vt:lpstr>
      <vt:lpstr>DDDG - APPROVED</vt:lpstr>
      <vt:lpstr>DDDG - REJECTED</vt:lpstr>
      <vt:lpstr>FEEDBACK FROM THE WEBSITE</vt:lpstr>
      <vt:lpstr>FEEDBACK FROM THE WEBSITE</vt:lpstr>
      <vt:lpstr>FEEDBACK FROM THE WEBSITE</vt:lpstr>
      <vt:lpstr>IMPROVEMENTS FROM ATTENDEES</vt:lpstr>
      <vt:lpstr>AOB</vt:lpstr>
      <vt:lpstr>ARCHIVE</vt:lpstr>
      <vt:lpstr>DEVELOPMENT LOG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Hannah Proffitt</cp:lastModifiedBy>
  <cp:revision>9</cp:revision>
  <cp:lastPrinted>2025-04-28T12:16:35Z</cp:lastPrinted>
  <dcterms:created xsi:type="dcterms:W3CDTF">2023-09-04T07:51:21Z</dcterms:created>
  <dcterms:modified xsi:type="dcterms:W3CDTF">2026-01-26T10:33:47Z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